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1" r:id="rId5"/>
    <p:sldMasterId id="2147483682" r:id="rId6"/>
    <p:sldMasterId id="2147483672" r:id="rId7"/>
  </p:sldMasterIdLst>
  <p:notesMasterIdLst>
    <p:notesMasterId r:id="rId27"/>
  </p:notesMasterIdLst>
  <p:sldIdLst>
    <p:sldId id="258" r:id="rId8"/>
    <p:sldId id="275" r:id="rId9"/>
    <p:sldId id="259" r:id="rId10"/>
    <p:sldId id="271" r:id="rId11"/>
    <p:sldId id="272" r:id="rId12"/>
    <p:sldId id="280" r:id="rId13"/>
    <p:sldId id="286" r:id="rId14"/>
    <p:sldId id="282" r:id="rId15"/>
    <p:sldId id="294" r:id="rId16"/>
    <p:sldId id="295" r:id="rId17"/>
    <p:sldId id="293" r:id="rId18"/>
    <p:sldId id="277" r:id="rId19"/>
    <p:sldId id="284" r:id="rId20"/>
    <p:sldId id="288" r:id="rId21"/>
    <p:sldId id="291" r:id="rId22"/>
    <p:sldId id="283" r:id="rId23"/>
    <p:sldId id="274" r:id="rId24"/>
    <p:sldId id="292" r:id="rId25"/>
    <p:sldId id="287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volini" panose="03000502040302020204" pitchFamily="66" charset="0"/>
      <p:regular r:id="rId32"/>
      <p:bold r:id="rId33"/>
      <p:italic r:id="rId34"/>
      <p:boldItalic r:id="rId35"/>
    </p:embeddedFont>
    <p:embeddedFont>
      <p:font typeface="P22 Mackinac Pro Book" panose="02000000000000000000" charset="0"/>
      <p:regular r:id="rId36"/>
      <p:italic r:id="rId37"/>
    </p:embeddedFont>
    <p:embeddedFont>
      <p:font typeface="P22 Mackinac Pro Medium" panose="02000000000000000000" charset="0"/>
      <p:regular r:id="rId38"/>
      <p:italic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EE"/>
    <a:srgbClr val="006649"/>
    <a:srgbClr val="12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A2D54-B998-EA9F-CACB-58409ADDC17A}" v="1" dt="2023-10-09T17:31:19.390"/>
    <p1510:client id="{D418C217-E6EA-4E40-B808-5A7B271B0A1B}" v="3377" dt="2023-10-09T15:17:16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2.fntdata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ED718-BAE2-4789-85B0-852806C628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1C89F1-22EE-4D3C-BA0B-1A38EFF55A48}">
      <dgm:prSet phldrT="[Text]" phldr="0"/>
      <dgm:spPr/>
      <dgm:t>
        <a:bodyPr/>
        <a:lstStyle/>
        <a:p>
          <a:pPr rtl="0"/>
          <a:r>
            <a:rPr lang="en-US">
              <a:latin typeface="P22 Mackinac Pro Book"/>
            </a:rPr>
            <a:t> Individual reflection</a:t>
          </a:r>
          <a:endParaRPr lang="en-US"/>
        </a:p>
      </dgm:t>
    </dgm:pt>
    <dgm:pt modelId="{52A4E089-E893-45DA-9DCC-FF2B347F4499}" type="parTrans" cxnId="{D6899B50-9D57-4809-A27A-4ACBBB38D0A3}">
      <dgm:prSet/>
      <dgm:spPr/>
    </dgm:pt>
    <dgm:pt modelId="{4DD3DD5E-34EB-489E-9368-58B0A771EA51}" type="sibTrans" cxnId="{D6899B50-9D57-4809-A27A-4ACBBB38D0A3}">
      <dgm:prSet/>
      <dgm:spPr/>
    </dgm:pt>
    <dgm:pt modelId="{FCCAF2E8-1859-430B-82E7-741D90B7AFB4}">
      <dgm:prSet phldrT="[Text]" phldr="0"/>
      <dgm:spPr/>
      <dgm:t>
        <a:bodyPr/>
        <a:lstStyle/>
        <a:p>
          <a:pPr rtl="0"/>
          <a:r>
            <a:rPr lang="en-US">
              <a:latin typeface="P22 Mackinac Pro Book"/>
            </a:rPr>
            <a:t> Field experience observation</a:t>
          </a:r>
          <a:endParaRPr lang="en-US"/>
        </a:p>
      </dgm:t>
    </dgm:pt>
    <dgm:pt modelId="{1D3B101F-8D02-4582-B57B-81E1B1417B82}" type="parTrans" cxnId="{6A30C054-0097-466D-946E-73018AA46176}">
      <dgm:prSet/>
      <dgm:spPr/>
    </dgm:pt>
    <dgm:pt modelId="{27D6F75A-2850-4DA6-8224-7939CD904554}" type="sibTrans" cxnId="{6A30C054-0097-466D-946E-73018AA46176}">
      <dgm:prSet/>
      <dgm:spPr/>
    </dgm:pt>
    <dgm:pt modelId="{402A0FA6-12B0-4457-9D5B-64FD2F91E6B6}">
      <dgm:prSet phldrT="[Text]" phldr="0"/>
      <dgm:spPr/>
      <dgm:t>
        <a:bodyPr/>
        <a:lstStyle/>
        <a:p>
          <a:pPr rtl="0"/>
          <a:r>
            <a:rPr lang="en-US">
              <a:latin typeface="P22 Mackinac Pro Book"/>
            </a:rPr>
            <a:t> Interactive learning experiences</a:t>
          </a:r>
          <a:endParaRPr lang="en-US"/>
        </a:p>
      </dgm:t>
    </dgm:pt>
    <dgm:pt modelId="{1E415884-962D-4F4F-928D-3596CB3DB593}" type="parTrans" cxnId="{BFFCBE4B-1037-4C0D-B329-D3C7B1569677}">
      <dgm:prSet/>
      <dgm:spPr/>
    </dgm:pt>
    <dgm:pt modelId="{CA97A8EB-1216-417D-8AB0-AECAAFA0C3BC}" type="sibTrans" cxnId="{BFFCBE4B-1037-4C0D-B329-D3C7B1569677}">
      <dgm:prSet/>
      <dgm:spPr/>
    </dgm:pt>
    <dgm:pt modelId="{74001797-27D5-4577-84E3-B314409108DE}" type="pres">
      <dgm:prSet presAssocID="{ECAED718-BAE2-4789-85B0-852806C62859}" presName="CompostProcess" presStyleCnt="0">
        <dgm:presLayoutVars>
          <dgm:dir/>
          <dgm:resizeHandles val="exact"/>
        </dgm:presLayoutVars>
      </dgm:prSet>
      <dgm:spPr/>
    </dgm:pt>
    <dgm:pt modelId="{5694C16B-58F1-4054-858B-8179ED99B48F}" type="pres">
      <dgm:prSet presAssocID="{ECAED718-BAE2-4789-85B0-852806C62859}" presName="arrow" presStyleLbl="bgShp" presStyleIdx="0" presStyleCnt="1"/>
      <dgm:spPr/>
    </dgm:pt>
    <dgm:pt modelId="{93394E6C-5A3A-447F-8D6B-B18DA3D09E7B}" type="pres">
      <dgm:prSet presAssocID="{ECAED718-BAE2-4789-85B0-852806C62859}" presName="linearProcess" presStyleCnt="0"/>
      <dgm:spPr/>
    </dgm:pt>
    <dgm:pt modelId="{D06DAF61-E678-4F0A-9107-E7A8EEE27BB4}" type="pres">
      <dgm:prSet presAssocID="{361C89F1-22EE-4D3C-BA0B-1A38EFF55A48}" presName="textNode" presStyleLbl="node1" presStyleIdx="0" presStyleCnt="3">
        <dgm:presLayoutVars>
          <dgm:bulletEnabled val="1"/>
        </dgm:presLayoutVars>
      </dgm:prSet>
      <dgm:spPr/>
    </dgm:pt>
    <dgm:pt modelId="{9D7D29CD-A23F-4F91-826F-68CE74B7F10E}" type="pres">
      <dgm:prSet presAssocID="{4DD3DD5E-34EB-489E-9368-58B0A771EA51}" presName="sibTrans" presStyleCnt="0"/>
      <dgm:spPr/>
    </dgm:pt>
    <dgm:pt modelId="{8A861EFF-CE47-4BED-AFB2-4A1018CFCB58}" type="pres">
      <dgm:prSet presAssocID="{FCCAF2E8-1859-430B-82E7-741D90B7AFB4}" presName="textNode" presStyleLbl="node1" presStyleIdx="1" presStyleCnt="3">
        <dgm:presLayoutVars>
          <dgm:bulletEnabled val="1"/>
        </dgm:presLayoutVars>
      </dgm:prSet>
      <dgm:spPr/>
    </dgm:pt>
    <dgm:pt modelId="{1A6F7E5F-0493-40E8-BE12-4F31709BCF6E}" type="pres">
      <dgm:prSet presAssocID="{27D6F75A-2850-4DA6-8224-7939CD904554}" presName="sibTrans" presStyleCnt="0"/>
      <dgm:spPr/>
    </dgm:pt>
    <dgm:pt modelId="{82023888-C628-40AE-BD02-00239FB388F7}" type="pres">
      <dgm:prSet presAssocID="{402A0FA6-12B0-4457-9D5B-64FD2F91E6B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12ACB04-DEA6-4622-A1FF-D48932E2ACF3}" type="presOf" srcId="{361C89F1-22EE-4D3C-BA0B-1A38EFF55A48}" destId="{D06DAF61-E678-4F0A-9107-E7A8EEE27BB4}" srcOrd="0" destOrd="0" presId="urn:microsoft.com/office/officeart/2005/8/layout/hProcess9"/>
    <dgm:cxn modelId="{BFFCBE4B-1037-4C0D-B329-D3C7B1569677}" srcId="{ECAED718-BAE2-4789-85B0-852806C62859}" destId="{402A0FA6-12B0-4457-9D5B-64FD2F91E6B6}" srcOrd="2" destOrd="0" parTransId="{1E415884-962D-4F4F-928D-3596CB3DB593}" sibTransId="{CA97A8EB-1216-417D-8AB0-AECAAFA0C3BC}"/>
    <dgm:cxn modelId="{95DBE74E-79B7-40C0-AA8E-CC03D0722E7E}" type="presOf" srcId="{FCCAF2E8-1859-430B-82E7-741D90B7AFB4}" destId="{8A861EFF-CE47-4BED-AFB2-4A1018CFCB58}" srcOrd="0" destOrd="0" presId="urn:microsoft.com/office/officeart/2005/8/layout/hProcess9"/>
    <dgm:cxn modelId="{D6899B50-9D57-4809-A27A-4ACBBB38D0A3}" srcId="{ECAED718-BAE2-4789-85B0-852806C62859}" destId="{361C89F1-22EE-4D3C-BA0B-1A38EFF55A48}" srcOrd="0" destOrd="0" parTransId="{52A4E089-E893-45DA-9DCC-FF2B347F4499}" sibTransId="{4DD3DD5E-34EB-489E-9368-58B0A771EA51}"/>
    <dgm:cxn modelId="{6A30C054-0097-466D-946E-73018AA46176}" srcId="{ECAED718-BAE2-4789-85B0-852806C62859}" destId="{FCCAF2E8-1859-430B-82E7-741D90B7AFB4}" srcOrd="1" destOrd="0" parTransId="{1D3B101F-8D02-4582-B57B-81E1B1417B82}" sibTransId="{27D6F75A-2850-4DA6-8224-7939CD904554}"/>
    <dgm:cxn modelId="{52D3E68D-CEE2-44CD-B35C-E0C4C4F42581}" type="presOf" srcId="{402A0FA6-12B0-4457-9D5B-64FD2F91E6B6}" destId="{82023888-C628-40AE-BD02-00239FB388F7}" srcOrd="0" destOrd="0" presId="urn:microsoft.com/office/officeart/2005/8/layout/hProcess9"/>
    <dgm:cxn modelId="{BAE788D9-B4EC-49F0-874B-26BB398786EC}" type="presOf" srcId="{ECAED718-BAE2-4789-85B0-852806C62859}" destId="{74001797-27D5-4577-84E3-B314409108DE}" srcOrd="0" destOrd="0" presId="urn:microsoft.com/office/officeart/2005/8/layout/hProcess9"/>
    <dgm:cxn modelId="{56E07421-4328-4CC3-9E4E-76520B37D9B3}" type="presParOf" srcId="{74001797-27D5-4577-84E3-B314409108DE}" destId="{5694C16B-58F1-4054-858B-8179ED99B48F}" srcOrd="0" destOrd="0" presId="urn:microsoft.com/office/officeart/2005/8/layout/hProcess9"/>
    <dgm:cxn modelId="{839F9C19-3FC3-489B-8D62-DD18A538D97B}" type="presParOf" srcId="{74001797-27D5-4577-84E3-B314409108DE}" destId="{93394E6C-5A3A-447F-8D6B-B18DA3D09E7B}" srcOrd="1" destOrd="0" presId="urn:microsoft.com/office/officeart/2005/8/layout/hProcess9"/>
    <dgm:cxn modelId="{E3EF74A7-0B36-4793-84D7-5BEFB93DBD6A}" type="presParOf" srcId="{93394E6C-5A3A-447F-8D6B-B18DA3D09E7B}" destId="{D06DAF61-E678-4F0A-9107-E7A8EEE27BB4}" srcOrd="0" destOrd="0" presId="urn:microsoft.com/office/officeart/2005/8/layout/hProcess9"/>
    <dgm:cxn modelId="{5CF49E59-A62B-43EA-92CA-054C32C8BF1D}" type="presParOf" srcId="{93394E6C-5A3A-447F-8D6B-B18DA3D09E7B}" destId="{9D7D29CD-A23F-4F91-826F-68CE74B7F10E}" srcOrd="1" destOrd="0" presId="urn:microsoft.com/office/officeart/2005/8/layout/hProcess9"/>
    <dgm:cxn modelId="{F51C896F-A675-4964-8F70-437AF0545651}" type="presParOf" srcId="{93394E6C-5A3A-447F-8D6B-B18DA3D09E7B}" destId="{8A861EFF-CE47-4BED-AFB2-4A1018CFCB58}" srcOrd="2" destOrd="0" presId="urn:microsoft.com/office/officeart/2005/8/layout/hProcess9"/>
    <dgm:cxn modelId="{0E1B6058-8E20-4279-AF14-8256E90A53AD}" type="presParOf" srcId="{93394E6C-5A3A-447F-8D6B-B18DA3D09E7B}" destId="{1A6F7E5F-0493-40E8-BE12-4F31709BCF6E}" srcOrd="3" destOrd="0" presId="urn:microsoft.com/office/officeart/2005/8/layout/hProcess9"/>
    <dgm:cxn modelId="{96E4EBA4-13FE-4208-98A4-44B7B7288A25}" type="presParOf" srcId="{93394E6C-5A3A-447F-8D6B-B18DA3D09E7B}" destId="{82023888-C628-40AE-BD02-00239FB388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4C16B-58F1-4054-858B-8179ED99B48F}">
      <dsp:nvSpPr>
        <dsp:cNvPr id="0" name=""/>
        <dsp:cNvSpPr/>
      </dsp:nvSpPr>
      <dsp:spPr>
        <a:xfrm>
          <a:off x="755808" y="0"/>
          <a:ext cx="8565832" cy="38941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DAF61-E678-4F0A-9107-E7A8EEE27BB4}">
      <dsp:nvSpPr>
        <dsp:cNvPr id="0" name=""/>
        <dsp:cNvSpPr/>
      </dsp:nvSpPr>
      <dsp:spPr>
        <a:xfrm>
          <a:off x="341491" y="1168241"/>
          <a:ext cx="3023235" cy="1557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P22 Mackinac Pro Book"/>
            </a:rPr>
            <a:t> Individual reflection</a:t>
          </a:r>
          <a:endParaRPr lang="en-US" sz="2900" kern="1200"/>
        </a:p>
      </dsp:txBody>
      <dsp:txXfrm>
        <a:off x="417529" y="1244279"/>
        <a:ext cx="2871159" cy="1405579"/>
      </dsp:txXfrm>
    </dsp:sp>
    <dsp:sp modelId="{8A861EFF-CE47-4BED-AFB2-4A1018CFCB58}">
      <dsp:nvSpPr>
        <dsp:cNvPr id="0" name=""/>
        <dsp:cNvSpPr/>
      </dsp:nvSpPr>
      <dsp:spPr>
        <a:xfrm>
          <a:off x="3527107" y="1168241"/>
          <a:ext cx="3023235" cy="1557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P22 Mackinac Pro Book"/>
            </a:rPr>
            <a:t> Field experience observation</a:t>
          </a:r>
          <a:endParaRPr lang="en-US" sz="2900" kern="1200"/>
        </a:p>
      </dsp:txBody>
      <dsp:txXfrm>
        <a:off x="3603145" y="1244279"/>
        <a:ext cx="2871159" cy="1405579"/>
      </dsp:txXfrm>
    </dsp:sp>
    <dsp:sp modelId="{82023888-C628-40AE-BD02-00239FB388F7}">
      <dsp:nvSpPr>
        <dsp:cNvPr id="0" name=""/>
        <dsp:cNvSpPr/>
      </dsp:nvSpPr>
      <dsp:spPr>
        <a:xfrm>
          <a:off x="6712723" y="1168241"/>
          <a:ext cx="3023235" cy="1557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P22 Mackinac Pro Book"/>
            </a:rPr>
            <a:t> Interactive learning experiences</a:t>
          </a:r>
          <a:endParaRPr lang="en-US" sz="2900" kern="1200"/>
        </a:p>
      </dsp:txBody>
      <dsp:txXfrm>
        <a:off x="6788761" y="1244279"/>
        <a:ext cx="2871159" cy="140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E1DA-B2B2-C645-9207-9EF8F2C3057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4823-81A0-CC40-87FD-FD596FB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PPT presentation</a:t>
            </a:r>
          </a:p>
          <a:p>
            <a:r>
              <a:rPr lang="en-US">
                <a:ea typeface="Calibri"/>
                <a:cs typeface="Calibri"/>
              </a:rPr>
              <a:t>Crosswalk</a:t>
            </a:r>
          </a:p>
          <a:p>
            <a:r>
              <a:rPr lang="en-US">
                <a:ea typeface="Calibri"/>
                <a:cs typeface="Calibri"/>
              </a:rPr>
              <a:t>NAEYC's DAP resources for faculty</a:t>
            </a:r>
          </a:p>
          <a:p>
            <a:r>
              <a:rPr lang="en-US">
                <a:ea typeface="Calibri"/>
                <a:cs typeface="Calibri"/>
              </a:rPr>
              <a:t>Link to NAEYC DAP webpage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D4823-81A0-CC40-87FD-FD596FB59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 intro – this was Teri’s vision </a:t>
            </a:r>
          </a:p>
          <a:p>
            <a:r>
              <a:rPr lang="en-US"/>
              <a:t>Cornerstone for all early childhood education</a:t>
            </a:r>
          </a:p>
          <a:p>
            <a:r>
              <a:rPr lang="en-US"/>
              <a:t>Fully researched and vetted</a:t>
            </a:r>
          </a:p>
          <a:p>
            <a:endParaRPr lang="en-US"/>
          </a:p>
          <a:p>
            <a:r>
              <a:rPr lang="en-US"/>
              <a:t>Jumping into the middle of the swimming pool</a:t>
            </a:r>
          </a:p>
          <a:p>
            <a:r>
              <a:rPr lang="en-US"/>
              <a:t>All of our textbooks start with a little of the foundation </a:t>
            </a:r>
          </a:p>
          <a:p>
            <a:r>
              <a:rPr lang="en-US"/>
              <a:t>Missing the basement </a:t>
            </a:r>
          </a:p>
          <a:p>
            <a:r>
              <a:rPr lang="en-US"/>
              <a:t>With the caveat that it is white and Eurocentric </a:t>
            </a:r>
            <a:r>
              <a:rPr lang="en-US" err="1"/>
              <a:t>bc</a:t>
            </a:r>
            <a:r>
              <a:rPr lang="en-US"/>
              <a:t> we are missing research about marginalized communities</a:t>
            </a:r>
          </a:p>
          <a:p>
            <a:r>
              <a:rPr lang="en-US"/>
              <a:t>https://www.naeyc.org/resources/position-statements/dap/core-considerations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D4823-81A0-CC40-87FD-FD596FB59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7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D4823-81A0-CC40-87FD-FD596FB59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Snapshot of our crosswalk showing how the DAP text was aligned to our courses.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D4823-81A0-CC40-87FD-FD596FB59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2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8866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129298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63520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94562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006649"/>
                </a:solidFill>
                <a:latin typeface="+mn-lt"/>
              </a:defRPr>
            </a:lvl2pPr>
            <a:lvl3pPr>
              <a:defRPr b="0" i="0">
                <a:solidFill>
                  <a:srgbClr val="006649"/>
                </a:solidFill>
                <a:latin typeface="+mn-lt"/>
              </a:defRPr>
            </a:lvl3pPr>
            <a:lvl4pPr>
              <a:defRPr b="0" i="0">
                <a:solidFill>
                  <a:srgbClr val="006649"/>
                </a:solidFill>
                <a:latin typeface="+mn-lt"/>
              </a:defRPr>
            </a:lvl4pPr>
            <a:lvl5pPr>
              <a:defRPr b="0" i="0">
                <a:solidFill>
                  <a:srgbClr val="00664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51184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chemeClr val="tx2"/>
                </a:solidFill>
                <a:latin typeface="+mn-lt"/>
              </a:defRPr>
            </a:lvl2pPr>
            <a:lvl3pPr>
              <a:defRPr b="0" i="0">
                <a:solidFill>
                  <a:schemeClr val="tx2"/>
                </a:solidFill>
                <a:latin typeface="+mn-lt"/>
              </a:defRPr>
            </a:lvl3pPr>
            <a:lvl4pPr>
              <a:defRPr b="0" i="0">
                <a:solidFill>
                  <a:schemeClr val="tx2"/>
                </a:solidFill>
                <a:latin typeface="+mn-lt"/>
              </a:defRPr>
            </a:lvl4pPr>
            <a:lvl5pPr>
              <a:defRPr b="0" i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>
                <a:solidFill>
                  <a:schemeClr val="tx1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3732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46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26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5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83258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349544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AF7E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95759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AF7E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67905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863449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>
                <a:solidFill>
                  <a:schemeClr val="bg2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58358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74177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74177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415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8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23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2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003322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5104767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3937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790038"/>
            <a:ext cx="9896669" cy="9377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8"/>
            <a:ext cx="10067728" cy="4108999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7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45907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11937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94562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006649"/>
                </a:solidFill>
                <a:latin typeface="+mn-lt"/>
              </a:defRPr>
            </a:lvl2pPr>
            <a:lvl3pPr>
              <a:defRPr b="0" i="0">
                <a:solidFill>
                  <a:srgbClr val="006649"/>
                </a:solidFill>
                <a:latin typeface="+mn-lt"/>
              </a:defRPr>
            </a:lvl3pPr>
            <a:lvl4pPr>
              <a:defRPr b="0" i="0">
                <a:solidFill>
                  <a:srgbClr val="006649"/>
                </a:solidFill>
                <a:latin typeface="+mn-lt"/>
              </a:defRPr>
            </a:lvl4pPr>
            <a:lvl5pPr>
              <a:defRPr b="0" i="0">
                <a:solidFill>
                  <a:srgbClr val="00664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1096184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chemeClr val="tx2"/>
                </a:solidFill>
                <a:latin typeface="+mn-lt"/>
              </a:defRPr>
            </a:lvl2pPr>
            <a:lvl3pPr>
              <a:defRPr b="0" i="0">
                <a:solidFill>
                  <a:schemeClr val="tx2"/>
                </a:solidFill>
                <a:latin typeface="+mn-lt"/>
              </a:defRPr>
            </a:lvl3pPr>
            <a:lvl4pPr>
              <a:defRPr b="0" i="0">
                <a:solidFill>
                  <a:schemeClr val="tx2"/>
                </a:solidFill>
                <a:latin typeface="+mn-lt"/>
              </a:defRPr>
            </a:lvl4pPr>
            <a:lvl5pPr>
              <a:defRPr b="0" i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>
                <a:solidFill>
                  <a:schemeClr val="tx1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423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91429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69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15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4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387732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118049"/>
            <a:ext cx="10077062" cy="3868683"/>
          </a:xfrm>
        </p:spPr>
        <p:txBody>
          <a:bodyPr/>
          <a:lstStyle>
            <a:lvl1pPr>
              <a:defRPr sz="2200" b="0" i="0">
                <a:latin typeface="+mn-lt"/>
              </a:defRPr>
            </a:lvl1pPr>
            <a:lvl2pPr>
              <a:defRPr sz="20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1275127" y="185787"/>
            <a:ext cx="106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>
                <a:solidFill>
                  <a:schemeClr val="bg2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961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2103929"/>
            <a:ext cx="4974771" cy="3874177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929"/>
            <a:ext cx="4974771" cy="3874177"/>
          </a:xfrm>
        </p:spPr>
        <p:txBody>
          <a:bodyPr/>
          <a:lstStyle>
            <a:lvl1pPr>
              <a:defRPr sz="220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16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1039"/>
            <a:ext cx="6720196" cy="5180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057400"/>
            <a:ext cx="3726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3726996" cy="126906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85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5022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81981" y="783766"/>
            <a:ext cx="5665665" cy="5113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75129" y="783774"/>
            <a:ext cx="11628255" cy="51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8432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1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0267" y="6356350"/>
            <a:ext cx="289249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pc="100" baseline="0">
                <a:solidFill>
                  <a:srgbClr val="FAF7EE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October 12, 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 spc="100" baseline="0">
                <a:solidFill>
                  <a:schemeClr val="bg1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36040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70" r:id="rId4"/>
    <p:sldLayoutId id="2147483652" r:id="rId5"/>
    <p:sldLayoutId id="2147483656" r:id="rId6"/>
    <p:sldLayoutId id="2147483658" r:id="rId7"/>
    <p:sldLayoutId id="2147483659" r:id="rId8"/>
    <p:sldLayoutId id="2147483655" r:id="rId9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FAF7EE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7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0267" y="6356350"/>
            <a:ext cx="289249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pc="100" baseline="0">
                <a:solidFill>
                  <a:srgbClr val="124735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October 12, 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 spc="100" baseline="0">
                <a:solidFill>
                  <a:srgbClr val="124735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15411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006649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1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0267" y="6356350"/>
            <a:ext cx="380378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pc="100" baseline="0">
                <a:solidFill>
                  <a:srgbClr val="FAF7EE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October 12, 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 spc="100" baseline="0">
                <a:solidFill>
                  <a:schemeClr val="bg1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10373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FAF7EE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81039"/>
            <a:ext cx="10067728" cy="1269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118049"/>
            <a:ext cx="10067729" cy="387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60950" y="6356350"/>
            <a:ext cx="3163099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pc="100" baseline="0">
                <a:solidFill>
                  <a:schemeClr val="bg2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October 12, 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951" y="6356350"/>
            <a:ext cx="798544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 spc="100" baseline="0">
                <a:solidFill>
                  <a:schemeClr val="bg2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160624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006649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yc.org/resources/position-statements/dap/contents" TargetMode="External"/><Relationship Id="rId2" Type="http://schemas.openxmlformats.org/officeDocument/2006/relationships/hyperlink" Target="https://www.naeyc.org/resources/developmentally-appropriate-practice/get-faculty-resources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atmailohio-my.sharepoint.com/:w:/g/personal/lisy_ohio_edu/EQ8NK_124RpIhkg4xOHtVZ4BnVcipFM52dDZ4CkDCM2n1A?e=nUh5xT" TargetMode="External"/><Relationship Id="rId4" Type="http://schemas.openxmlformats.org/officeDocument/2006/relationships/hyperlink" Target="https://catmailohio-my.sharepoint.com/:w:/g/personal/lisy_ohio_edu/ETPBn6DXUcdGqAkMtMRdFuUBazOXH12uSkrNbbXqpihZ6w?e=jMbD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inyurl.com/octeodap2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6E7D83E5-38E2-BC46-9165-635F485C9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5109328"/>
            <a:ext cx="9896669" cy="1067634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Dr. Teri Peasley</a:t>
            </a:r>
          </a:p>
          <a:p>
            <a:r>
              <a:rPr lang="en-US"/>
              <a:t>Dr. Jen Lisy</a:t>
            </a:r>
          </a:p>
          <a:p>
            <a:r>
              <a:rPr lang="en-US"/>
              <a:t>OCTEO 2023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49B078-616A-4948-A0E2-47AA03ED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81418"/>
            <a:ext cx="10067728" cy="4108999"/>
          </a:xfrm>
        </p:spPr>
        <p:txBody>
          <a:bodyPr>
            <a:noAutofit/>
          </a:bodyPr>
          <a:lstStyle/>
          <a:p>
            <a:r>
              <a:rPr lang="en-US" sz="4400"/>
              <a:t>Embedding Developmentally Appropriate Practice </a:t>
            </a:r>
            <a:br>
              <a:rPr lang="en-US" sz="4400"/>
            </a:br>
            <a:r>
              <a:rPr lang="en-US" sz="4400"/>
              <a:t>Across Elementary Education Coursework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06260-4270-EC45-B116-F264AD25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October 12,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64595-1D5C-5AAE-AAC1-ED72AFE5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95864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3F24F9-6F9B-AE57-577D-A6B73B5D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372049"/>
            <a:ext cx="10077062" cy="3894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Proxima Nova"/>
              </a:rPr>
              <a:t>Diving into DAP:</a:t>
            </a: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r>
              <a:rPr lang="en-US" dirty="0">
                <a:solidFill>
                  <a:srgbClr val="006648"/>
                </a:solidFill>
                <a:cs typeface="Proxima Nova"/>
              </a:rPr>
              <a:t>Chapter 1 – Intentional Teaching: Complex Decision Making and Core Considerations</a:t>
            </a:r>
            <a:endParaRPr lang="en-US"/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r>
              <a:rPr lang="en-US" dirty="0">
                <a:solidFill>
                  <a:srgbClr val="006648"/>
                </a:solidFill>
                <a:cs typeface="Proxima Nova"/>
              </a:rPr>
              <a:t>Chapter 2 -  The Principles in Practice: Understanding Child Development and Learning in Context</a:t>
            </a:r>
            <a:endParaRPr lang="en-US" dirty="0">
              <a:cs typeface="Proxima Nova"/>
            </a:endParaRP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r>
              <a:rPr lang="en-US" dirty="0">
                <a:solidFill>
                  <a:srgbClr val="006648"/>
                </a:solidFill>
                <a:cs typeface="Proxima Nova"/>
              </a:rPr>
              <a:t>Chapter 3 – Context Matters: Reframing Teaching in Early Childhood Education</a:t>
            </a: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r>
              <a:rPr lang="en-US" dirty="0">
                <a:solidFill>
                  <a:srgbClr val="006648"/>
                </a:solidFill>
                <a:cs typeface="Proxima Nova"/>
              </a:rPr>
              <a:t>Chapter 4 – Teaching Content in Early Childhood Education</a:t>
            </a:r>
          </a:p>
          <a:p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endParaRPr lang="en-US" dirty="0">
              <a:cs typeface="Proxima Nov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1BAB8-E2E3-6960-E6DC-B9EFA11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P22 Mackinac Pro Book"/>
              </a:rPr>
              <a:t>ECEE 2301: Integrated Curriculum in Early Childhood Education </a:t>
            </a:r>
            <a:r>
              <a:rPr lang="en-US" sz="2000" dirty="0">
                <a:ea typeface="P22 Mackinac Pro Book"/>
              </a:rPr>
              <a:t>(Sophomore fall semester)</a:t>
            </a:r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5EED-1710-64D0-2590-3CEF840C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788D5-C7C6-0128-7BD5-649DF941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40241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B142B98-F740-B2E2-A74C-7C0311C29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026" y="500265"/>
            <a:ext cx="9180032" cy="551234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CD2BE3-B9D1-AE8B-9BB2-586627CE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90" y="1841623"/>
            <a:ext cx="2330498" cy="12690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ea typeface="P22 Mackinac Pro Book"/>
              </a:rPr>
              <a:t>Pre/Post Snapshot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953B-FD35-6FD2-BB8A-24ECD2CC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7520F-1095-1947-5AD2-CAFD744A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337150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B50F72-861B-DDC7-1E0C-A7A67B225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19" t="14516" r="8274" b="25403"/>
          <a:stretch/>
        </p:blipFill>
        <p:spPr>
          <a:xfrm>
            <a:off x="545987" y="718966"/>
            <a:ext cx="11090399" cy="525783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ACFB-E9AD-FF34-47AD-87C784DA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EF205-C826-7C7E-90F1-2D8FAF8F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72527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oard with colorful post-it notes on it&#10;&#10;Description automatically generated">
            <a:extLst>
              <a:ext uri="{FF2B5EF4-FFF2-40B4-BE49-F238E27FC236}">
                <a16:creationId xmlns:a16="http://schemas.microsoft.com/office/drawing/2014/main" id="{D0DC4A3A-B795-20F9-92D8-9E34BAAC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8" t="16640" r="957" b="10560"/>
          <a:stretch/>
        </p:blipFill>
        <p:spPr>
          <a:xfrm>
            <a:off x="4813879" y="877155"/>
            <a:ext cx="6710761" cy="4893235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66501D0-FD70-6FA9-042D-22E38E75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October 12,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E4DCE-90D5-33BD-2C7B-D894905D3F14}"/>
              </a:ext>
            </a:extLst>
          </p:cNvPr>
          <p:cNvSpPr txBox="1"/>
          <p:nvPr/>
        </p:nvSpPr>
        <p:spPr>
          <a:xfrm>
            <a:off x="268310" y="724436"/>
            <a:ext cx="3721456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High-quality instruction includes a balance of _____ play and _____ learning experiences. </a:t>
            </a:r>
          </a:p>
          <a:p>
            <a:pPr algn="ctr"/>
            <a:r>
              <a:rPr lang="en-US" sz="1400">
                <a:solidFill>
                  <a:srgbClr val="C00000"/>
                </a:solidFill>
                <a:latin typeface="Cavolini"/>
                <a:ea typeface="Cavolini"/>
                <a:cs typeface="Cavolini"/>
              </a:rPr>
              <a:t>(self-directed and teacher guided)</a:t>
            </a:r>
            <a:endParaRPr lang="en-US" sz="1400">
              <a:cs typeface="Proxima Nov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72326-EFE4-ACB0-EE7F-F770FC14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9BA0D-E291-96E8-CC22-8A502E9094DA}"/>
              </a:ext>
            </a:extLst>
          </p:cNvPr>
          <p:cNvSpPr txBox="1"/>
          <p:nvPr/>
        </p:nvSpPr>
        <p:spPr>
          <a:xfrm>
            <a:off x="499057" y="2304781"/>
            <a:ext cx="325996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70C0"/>
                </a:solidFill>
                <a:latin typeface="Cavolini"/>
                <a:cs typeface="Cavolini"/>
              </a:rPr>
              <a:t>Teachers must be aware of their own _____ and how they impact their interactions with students and families. </a:t>
            </a:r>
          </a:p>
          <a:p>
            <a:pPr algn="ctr"/>
            <a:r>
              <a:rPr lang="en-US" sz="1400">
                <a:solidFill>
                  <a:srgbClr val="0070C0"/>
                </a:solidFill>
                <a:latin typeface="Cavolini"/>
                <a:cs typeface="Cavolini"/>
              </a:rPr>
              <a:t>(biases)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94A8A-FE22-537D-D3BA-F086C08700E5}"/>
              </a:ext>
            </a:extLst>
          </p:cNvPr>
          <p:cNvSpPr txBox="1"/>
          <p:nvPr/>
        </p:nvSpPr>
        <p:spPr>
          <a:xfrm>
            <a:off x="466859" y="4107824"/>
            <a:ext cx="3573887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B050"/>
                </a:solidFill>
                <a:latin typeface="Cavolini"/>
                <a:cs typeface="Cavolini"/>
              </a:rPr>
              <a:t>Identify five developmentally appropriate ways in which writing skills can be practiced in a preschool setting.</a:t>
            </a:r>
            <a:r>
              <a:rPr lang="en-US">
                <a:solidFill>
                  <a:srgbClr val="00B050"/>
                </a:solidFill>
                <a:latin typeface="Cavolini"/>
                <a:cs typeface="Cavolini"/>
              </a:rPr>
              <a:t> </a:t>
            </a:r>
          </a:p>
          <a:p>
            <a:pPr algn="ctr"/>
            <a:r>
              <a:rPr lang="en-US" sz="1400">
                <a:solidFill>
                  <a:srgbClr val="00B050"/>
                </a:solidFill>
                <a:latin typeface="Cavolini"/>
                <a:cs typeface="Cavolini"/>
              </a:rPr>
              <a:t>(Whole group must decide if your response is accurate and complete)</a:t>
            </a:r>
          </a:p>
        </p:txBody>
      </p:sp>
    </p:spTree>
    <p:extLst>
      <p:ext uri="{BB962C8B-B14F-4D97-AF65-F5344CB8AC3E}">
        <p14:creationId xmlns:p14="http://schemas.microsoft.com/office/powerpoint/2010/main" val="368504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42CA5-8CB8-F7E9-4A0F-ADAB7CB0D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8" y="2843398"/>
            <a:ext cx="10077062" cy="34126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Online Capstone Course for Early Childhood and Elementary Education Majors</a:t>
            </a:r>
          </a:p>
          <a:p>
            <a:endParaRPr lang="en-US" dirty="0"/>
          </a:p>
          <a:p>
            <a:r>
              <a:rPr lang="en-US"/>
              <a:t>Revisit DAP</a:t>
            </a:r>
          </a:p>
          <a:p>
            <a:pPr lvl="1"/>
            <a:r>
              <a:rPr lang="en-US"/>
              <a:t>Chapter 4: Teaching Content in Early Childhood Education</a:t>
            </a:r>
            <a:endParaRPr lang="en-US" dirty="0">
              <a:cs typeface="Proxima Nova"/>
            </a:endParaRPr>
          </a:p>
          <a:p>
            <a:pPr lvl="1"/>
            <a:r>
              <a:rPr lang="en-US"/>
              <a:t>Chapter 10: Planning and Implementing an Engaging Curriculum to Achieve Meaningful Goals</a:t>
            </a:r>
            <a:endParaRPr lang="en-US" dirty="0">
              <a:cs typeface="Proxima Nova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8A7F1A-969C-4DD7-A09C-DD1D6D92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28" y="976816"/>
            <a:ext cx="10841450" cy="1269060"/>
          </a:xfrm>
        </p:spPr>
        <p:txBody>
          <a:bodyPr>
            <a:noAutofit/>
          </a:bodyPr>
          <a:lstStyle/>
          <a:p>
            <a:r>
              <a:rPr lang="en-US" sz="3200">
                <a:ea typeface="P22 Mackinac Pro Book"/>
              </a:rPr>
              <a:t>ECEE 4500: Principles and Practice of Curriculum in Early Childhood and Elementary Education </a:t>
            </a:r>
            <a:r>
              <a:rPr lang="en-US" sz="1800">
                <a:ea typeface="P22 Mackinac Pro Book"/>
              </a:rPr>
              <a:t>(Senior fall semester)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CA91-A39B-A183-7D49-679F3C2B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36B84-C7BE-EB72-4238-C7BDF31E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91712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16F72E3-5CB3-2C88-4F95-55F1070BD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268" y="681039"/>
            <a:ext cx="5954036" cy="5180012"/>
          </a:xfr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BE3D9CF-F12E-0D51-3188-F97FA141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209800"/>
            <a:ext cx="3726996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What will culturally and linguistically responsive curriculum look like in your classroom?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What are examples and non-examples you have seen in your placements?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Choose one concept to discuss with your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Why is this essential to creating a DAP classroom?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06A1D-FFB9-6216-16A9-D10DCD16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0267" y="6356350"/>
            <a:ext cx="289249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6A571-3497-1F8B-34C3-EEBCFA41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51" y="6356350"/>
            <a:ext cx="79854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OHIO University Zanesville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FB2CF431-6A26-C427-37C7-9A0E5290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610701"/>
            <a:ext cx="3726996" cy="1269060"/>
          </a:xfrm>
        </p:spPr>
        <p:txBody>
          <a:bodyPr/>
          <a:lstStyle/>
          <a:p>
            <a:pPr algn="ctr"/>
            <a:r>
              <a:rPr lang="en-US"/>
              <a:t>Guided Discussion</a:t>
            </a:r>
            <a:br>
              <a:rPr lang="en-US"/>
            </a:br>
            <a:r>
              <a:rPr lang="en-US" sz="2000"/>
              <a:t>DAP Ch. 10</a:t>
            </a:r>
          </a:p>
        </p:txBody>
      </p:sp>
    </p:spTree>
    <p:extLst>
      <p:ext uri="{BB962C8B-B14F-4D97-AF65-F5344CB8AC3E}">
        <p14:creationId xmlns:p14="http://schemas.microsoft.com/office/powerpoint/2010/main" val="126559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1D71D3-335A-CBE8-D9E0-D04DCBD78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96" y="68263"/>
            <a:ext cx="11440808" cy="6721475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A1B139A-0D4F-03BA-37C5-5791D10A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October 12, 2023</a:t>
            </a:r>
          </a:p>
        </p:txBody>
      </p:sp>
    </p:spTree>
    <p:extLst>
      <p:ext uri="{BB962C8B-B14F-4D97-AF65-F5344CB8AC3E}">
        <p14:creationId xmlns:p14="http://schemas.microsoft.com/office/powerpoint/2010/main" val="29720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25A6E0-D27C-F974-12B3-D7E151A1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637" y="844467"/>
            <a:ext cx="6231893" cy="551234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/>
              <a:t>Students </a:t>
            </a:r>
            <a:r>
              <a:rPr lang="en-US" sz="2400" dirty="0"/>
              <a:t>became </a:t>
            </a:r>
            <a:r>
              <a:rPr lang="en-US" sz="2400"/>
              <a:t>competent in:</a:t>
            </a:r>
            <a:endParaRPr lang="en-US" sz="2400">
              <a:cs typeface="Proxima Nova"/>
            </a:endParaRPr>
          </a:p>
          <a:p>
            <a:pPr lvl="1"/>
            <a:endParaRPr lang="en-US" sz="2400"/>
          </a:p>
          <a:p>
            <a:pPr lvl="1"/>
            <a:r>
              <a:rPr lang="en-US" sz="2400">
                <a:cs typeface="Proxima Nova"/>
              </a:rPr>
              <a:t>Aligning lesson plans and teaching activities with the Principles of DAP</a:t>
            </a:r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Using the language of developmentally appropriate practice across their classes. </a:t>
            </a:r>
            <a:endParaRPr lang="en-US" sz="2400">
              <a:cs typeface="Proxima Nova"/>
            </a:endParaRPr>
          </a:p>
          <a:p>
            <a:pPr lvl="1"/>
            <a:endParaRPr lang="en-US" sz="2400"/>
          </a:p>
          <a:p>
            <a:pPr lvl="1"/>
            <a:r>
              <a:rPr lang="en-US" sz="2400" dirty="0"/>
              <a:t>Clearly</a:t>
            </a:r>
            <a:r>
              <a:rPr lang="en-US" sz="2400"/>
              <a:t> articulating their instructional choices regarding developmental appropriateness. </a:t>
            </a:r>
            <a:endParaRPr lang="en-US" sz="2400">
              <a:cs typeface="Proxima Nova"/>
            </a:endParaRPr>
          </a:p>
          <a:p>
            <a:pPr lvl="1"/>
            <a:endParaRPr lang="en-US" sz="2400"/>
          </a:p>
          <a:p>
            <a:pPr lvl="1"/>
            <a:r>
              <a:rPr lang="en-US" sz="2400"/>
              <a:t>Questioning practices they observe in the field or in videos of classroom instruction that do not seem to align with DAP </a:t>
            </a:r>
            <a:endParaRPr lang="en-US" sz="2400">
              <a:cs typeface="Proxima Nov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11EFC-15C9-5819-16F1-37C5FAC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819A-1EA9-F63C-3803-187D95DF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pic>
        <p:nvPicPr>
          <p:cNvPr id="6" name="Picture 5" descr="A puzzle with a white piece of puzzle with orange text&#10;&#10;Description automatically generated">
            <a:extLst>
              <a:ext uri="{FF2B5EF4-FFF2-40B4-BE49-F238E27FC236}">
                <a16:creationId xmlns:a16="http://schemas.microsoft.com/office/drawing/2014/main" id="{D80EEB49-E13F-AE8D-0332-CAA9D0DC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00000">
            <a:off x="750277" y="2215427"/>
            <a:ext cx="3411415" cy="192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4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ED7FBC-94BE-63EC-F5F9-A105C70D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912" y="2364234"/>
            <a:ext cx="10077062" cy="3894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Review the DAP Crosswalk</a:t>
            </a:r>
            <a:endParaRPr lang="en-US" sz="2400">
              <a:cs typeface="Proxima Nova"/>
            </a:endParaRPr>
          </a:p>
          <a:p>
            <a:r>
              <a:rPr lang="en-US" sz="2400"/>
              <a:t>Where could you embed it in your courses?</a:t>
            </a:r>
            <a:endParaRPr lang="en-US" sz="2400">
              <a:cs typeface="Proxima Nova"/>
            </a:endParaRPr>
          </a:p>
          <a:p>
            <a:r>
              <a:rPr lang="en-US" sz="2400"/>
              <a:t>How would it impact your students?</a:t>
            </a:r>
            <a:endParaRPr lang="en-US" sz="2400">
              <a:cs typeface="Proxima Nova"/>
            </a:endParaRPr>
          </a:p>
          <a:p>
            <a:r>
              <a:rPr lang="en-US" sz="2400"/>
              <a:t>What questions to you have about implementation?</a:t>
            </a:r>
            <a:endParaRPr lang="en-US" sz="2400">
              <a:cs typeface="Proxima Nov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FB3D9-F7C6-7B65-D5A6-43B33FC4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493470"/>
            <a:ext cx="10067728" cy="1269060"/>
          </a:xfrm>
        </p:spPr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5E87B-569C-A519-3706-3BEDC56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4188B-2130-75C8-2B5B-2C17559F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pic>
        <p:nvPicPr>
          <p:cNvPr id="6" name="Picture 5" descr="A colorful logo with black text&#10;&#10;Description automatically generated">
            <a:extLst>
              <a:ext uri="{FF2B5EF4-FFF2-40B4-BE49-F238E27FC236}">
                <a16:creationId xmlns:a16="http://schemas.microsoft.com/office/drawing/2014/main" id="{E5697A17-2EE6-A536-B5C0-8E9D79A55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20" y="10184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9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27FD1F-2B73-1F4E-1627-3CFB6B217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NAEYC Faculty Resources - </a:t>
            </a:r>
            <a:r>
              <a:rPr lang="en-US" dirty="0">
                <a:hlinkClick r:id="rId2"/>
              </a:rPr>
              <a:t>https://www.naeyc.org/resources/developmentally-appropriate-practice/get-faculty-resources</a:t>
            </a:r>
            <a:r>
              <a:rPr lang="en-US" dirty="0"/>
              <a:t> </a:t>
            </a:r>
          </a:p>
          <a:p>
            <a:endParaRPr lang="en-US" dirty="0">
              <a:cs typeface="Proxima Nova"/>
            </a:endParaRPr>
          </a:p>
          <a:p>
            <a:r>
              <a:rPr lang="en-US" dirty="0"/>
              <a:t>Developmentally Appropriate Practices Position Statement - </a:t>
            </a:r>
            <a:r>
              <a:rPr lang="en-US" dirty="0">
                <a:hlinkClick r:id="rId3"/>
              </a:rPr>
              <a:t>https://www.naeyc.org/resources/position-statements/dap/contents</a:t>
            </a:r>
            <a:r>
              <a:rPr lang="en-US" dirty="0"/>
              <a:t> </a:t>
            </a:r>
            <a:endParaRPr lang="en-US" dirty="0">
              <a:cs typeface="Proxima Nova"/>
            </a:endParaRPr>
          </a:p>
          <a:p>
            <a:endParaRPr lang="en-US" dirty="0"/>
          </a:p>
          <a:p>
            <a:r>
              <a:rPr lang="en-US" dirty="0"/>
              <a:t>Link to Crosswalk – </a:t>
            </a:r>
            <a:r>
              <a:rPr lang="en-US" dirty="0">
                <a:hlinkClick r:id="rId4"/>
              </a:rPr>
              <a:t>https://catmailohio-my.sharepoint.com/:w:/g/personal/lisy_ohio_edu/ETPBn6DXUcdGqAkMtMRdFuUBazOXH12uSkrNbbXqpihZ6w?e=jMbDml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Link to Developmentally Appropriate Practice Means… Pre/</a:t>
            </a:r>
            <a:r>
              <a:rPr lang="en-US"/>
              <a:t>Post Snapshot - </a:t>
            </a:r>
            <a:r>
              <a:rPr lang="en-US">
                <a:hlinkClick r:id="rId5"/>
              </a:rPr>
              <a:t>https://catmailohio-my.sharepoint.com/:w:/g/personal/lisy_ohio_edu/EQ8NK_124RpIhkg4xOHtVZ4BnVcipFM52dDZ4CkDCM2n1A?e=nUh5xT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254C3D-D9BB-8D58-20E8-307D30CE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52" y="446577"/>
            <a:ext cx="10067728" cy="1269060"/>
          </a:xfrm>
        </p:spPr>
        <p:txBody>
          <a:bodyPr/>
          <a:lstStyle/>
          <a:p>
            <a:r>
              <a:rPr lang="en-US"/>
              <a:t>Links to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214B4-5196-6A7E-0DCA-85D462B5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C8202-4F57-1875-4602-D9E85920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2555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C8B12954-C8A4-42BE-9B2E-1BA8DE77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547" y="2118049"/>
            <a:ext cx="3868683" cy="386868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13A95B-DCD9-C503-5072-CC0F47A9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12" y="321206"/>
            <a:ext cx="10067728" cy="1269060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hlinkClick r:id="rId4"/>
              </a:rPr>
              <a:t>https://tinyurl.com/octeodap23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5A464-42B4-384B-4F9C-C46DF649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0267" y="6356350"/>
            <a:ext cx="289249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October 12,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83635-A9CA-97F0-36C5-57CAA983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51" y="6356350"/>
            <a:ext cx="79854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6642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D921827E-6A58-7F4E-977F-3B688EE0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775" y="2424966"/>
            <a:ext cx="10058399" cy="3894562"/>
          </a:xfrm>
        </p:spPr>
        <p:txBody>
          <a:bodyPr/>
          <a:lstStyle/>
          <a:p>
            <a:pPr marL="0" indent="0">
              <a:spcAft>
                <a:spcPts val="1500"/>
              </a:spcAft>
              <a:buNone/>
            </a:pPr>
            <a:r>
              <a:rPr lang="en-US"/>
              <a:t>By the end of this presentation, participants will be able to:</a:t>
            </a:r>
          </a:p>
          <a:p>
            <a:pPr>
              <a:spcAft>
                <a:spcPts val="1500"/>
              </a:spcAft>
            </a:pPr>
            <a:r>
              <a:rPr lang="en-US"/>
              <a:t>Align chapters of </a:t>
            </a:r>
            <a:r>
              <a:rPr lang="en-US" i="1"/>
              <a:t>Developmentally Appropriate Practice in Early Childhood Programs </a:t>
            </a:r>
            <a:r>
              <a:rPr lang="en-US"/>
              <a:t>with courses in an early childhood or elementary education program.</a:t>
            </a:r>
          </a:p>
          <a:p>
            <a:pPr>
              <a:spcAft>
                <a:spcPts val="1500"/>
              </a:spcAft>
            </a:pPr>
            <a:r>
              <a:rPr lang="en-US"/>
              <a:t>Embed </a:t>
            </a:r>
            <a:r>
              <a:rPr lang="en-US" i="1"/>
              <a:t>DAP</a:t>
            </a:r>
            <a:r>
              <a:rPr lang="en-US"/>
              <a:t> into specific courses to better prepare future educators for their teaching careers.</a:t>
            </a:r>
          </a:p>
          <a:p>
            <a:pPr>
              <a:spcAft>
                <a:spcPts val="1500"/>
              </a:spcAft>
            </a:pPr>
            <a:r>
              <a:rPr lang="en-US"/>
              <a:t>Describe the benefits of integrating </a:t>
            </a:r>
            <a:r>
              <a:rPr lang="en-US" i="1"/>
              <a:t>DAP </a:t>
            </a:r>
            <a:r>
              <a:rPr lang="en-US"/>
              <a:t>across the curriculum.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E1AC52-5294-934F-B7CD-F5C944CD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P22 Mackinac Pro Book"/>
              </a:rPr>
              <a:t>Session Outcomes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432D3-3F11-9B35-BA7D-71CB9A9A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5B579-EEC5-C6B3-95F2-83D12DC1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176458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y Why Why…What?">
            <a:extLst>
              <a:ext uri="{FF2B5EF4-FFF2-40B4-BE49-F238E27FC236}">
                <a16:creationId xmlns:a16="http://schemas.microsoft.com/office/drawing/2014/main" id="{5B60C068-2367-4458-89B6-4BD6D64B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339" y="460420"/>
            <a:ext cx="8205988" cy="546708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CFF3B-8EE7-22F4-6E18-06AFBD7C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F1CA3-82DF-1011-F2F9-68DB16FA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97644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25A6E0-D27C-F974-12B3-D7E151A1A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150" y="1240714"/>
            <a:ext cx="6287104" cy="528761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700"/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/>
              <a:t>Analyzed the text to associate content with courses across the program sequence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en-US" sz="2400">
              <a:cs typeface="Proxima Nova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>
                <a:cs typeface="Proxima Nova"/>
              </a:rPr>
              <a:t>Reviewed NAEYC Resources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solidFill>
                  <a:srgbClr val="006648"/>
                </a:solidFill>
                <a:cs typeface="Proxima Nova"/>
              </a:rPr>
              <a:t>Faculty </a:t>
            </a:r>
            <a:endParaRPr lang="en-US" sz="2200">
              <a:cs typeface="Proxima Nova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solidFill>
                  <a:srgbClr val="006648"/>
                </a:solidFill>
                <a:cs typeface="Proxima Nova"/>
              </a:rPr>
              <a:t>Webinars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solidFill>
                  <a:srgbClr val="006648"/>
                </a:solidFill>
                <a:cs typeface="Proxima Nova"/>
              </a:rPr>
              <a:t>Materials</a:t>
            </a:r>
            <a:endParaRPr lang="en-US" sz="2200"/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en-US" sz="2200"/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/>
              <a:t>Created a crosswalk with our courses and </a:t>
            </a:r>
            <a:r>
              <a:rPr lang="en-US" sz="2400" i="1"/>
              <a:t>DAP</a:t>
            </a:r>
            <a:endParaRPr lang="en-US" sz="2400" i="1">
              <a:cs typeface="Proxima Nova"/>
            </a:endParaRPr>
          </a:p>
          <a:p>
            <a:endParaRPr lang="en-US" sz="2400" i="1">
              <a:cs typeface="Proxima Nov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4B7AF-F119-E1D0-4AC3-9BAB613C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0267" y="6356350"/>
            <a:ext cx="289249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FA35F-6FEA-E682-4B9A-A9B54436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951" y="6356350"/>
            <a:ext cx="79854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OHIO University Zanesville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C3715-FA40-DFC4-A090-0E0B4B929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45"/>
          <a:stretch/>
        </p:blipFill>
        <p:spPr>
          <a:xfrm>
            <a:off x="577734" y="1239062"/>
            <a:ext cx="3854450" cy="40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636993-113A-1E70-F3EA-2B4B98E95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86241"/>
              </p:ext>
            </p:extLst>
          </p:nvPr>
        </p:nvGraphicFramePr>
        <p:xfrm>
          <a:off x="371061" y="900232"/>
          <a:ext cx="11555897" cy="5053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7278">
                  <a:extLst>
                    <a:ext uri="{9D8B030D-6E8A-4147-A177-3AD203B41FA5}">
                      <a16:colId xmlns:a16="http://schemas.microsoft.com/office/drawing/2014/main" val="3815209004"/>
                    </a:ext>
                  </a:extLst>
                </a:gridCol>
                <a:gridCol w="5778619">
                  <a:extLst>
                    <a:ext uri="{9D8B030D-6E8A-4147-A177-3AD203B41FA5}">
                      <a16:colId xmlns:a16="http://schemas.microsoft.com/office/drawing/2014/main" val="1647732214"/>
                    </a:ext>
                  </a:extLst>
                </a:gridCol>
              </a:tblGrid>
              <a:tr h="404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DAP Content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Aligned course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270399"/>
                  </a:ext>
                </a:extLst>
              </a:tr>
              <a:tr h="845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NAEYC Position Statement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ECEE 2001: Sophomore Clinical Practice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ECEE 2301: Integrated Curriculum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860951"/>
                  </a:ext>
                </a:extLst>
              </a:tr>
              <a:tr h="1268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Chapter 1: Intentional Teaching: Complex Decision Making and the Core Considerations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ECEE 2301: Integrated Curriculum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321904"/>
                  </a:ext>
                </a:extLst>
              </a:tr>
              <a:tr h="1268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Chapter 2: The Principles in Practice – Understanding Child Development and Learning in Context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All program courses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Will be introduced in ECEE 2301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4279534"/>
                  </a:ext>
                </a:extLst>
              </a:tr>
              <a:tr h="1268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Chapter 3: Context Matters – Reframing Teaching in Early Childhood Education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EDTE 1000: Introduction to Teaching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EDEC 1600: Introduction to Child Development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235692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E12A5-0C1A-283E-2C42-8BCF46B7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C2D9E-3078-5853-13FD-CD9ACF53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96039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4E8C3-2194-ECE6-06FB-7021CFCD9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8" y="1465243"/>
            <a:ext cx="6011937" cy="45301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spcAft>
                <a:spcPts val="5000"/>
              </a:spcAft>
            </a:pPr>
            <a:r>
              <a:rPr lang="en-US" sz="2400"/>
              <a:t>Across all 4 years of coursework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5000"/>
              </a:spcAft>
            </a:pPr>
            <a:r>
              <a:rPr lang="en-US" sz="2400"/>
              <a:t>Intentional in-class activities, explorations, and discussions for specific courses</a:t>
            </a:r>
            <a:endParaRPr lang="en-US" sz="2400">
              <a:cs typeface="Proxima Nova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5000"/>
              </a:spcAft>
            </a:pPr>
            <a:r>
              <a:rPr lang="en-US" sz="2600">
                <a:solidFill>
                  <a:schemeClr val="tx2"/>
                </a:solidFill>
              </a:rPr>
              <a:t>Embedded discussions in courses when content had been previously introduced</a:t>
            </a:r>
            <a:endParaRPr lang="en-US" sz="2600">
              <a:solidFill>
                <a:schemeClr val="tx2"/>
              </a:solidFill>
              <a:cs typeface="Proxima Nova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6C28E-7516-3CE9-16A0-82E8758D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A2064-DEF4-3392-138B-721C9D0A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  <p:pic>
        <p:nvPicPr>
          <p:cNvPr id="12" name="Picture 2" descr="Implementation Science in Environmental Health - Promoting Evidence-based  Prevention and Intervention to Advance Environmental Health Equity">
            <a:extLst>
              <a:ext uri="{FF2B5EF4-FFF2-40B4-BE49-F238E27FC236}">
                <a16:creationId xmlns:a16="http://schemas.microsoft.com/office/drawing/2014/main" id="{74BAA26A-4609-3861-91AB-93538BFFDE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3" r="-1" b="7043"/>
          <a:stretch/>
        </p:blipFill>
        <p:spPr bwMode="auto">
          <a:xfrm rot="780000">
            <a:off x="7941451" y="2183948"/>
            <a:ext cx="3048030" cy="2384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3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6D7C51-A223-711B-5BA8-127090CBC9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4100" y="2117725"/>
          <a:ext cx="10077450" cy="389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DAF2682-C2ED-BA66-0E5A-584EFE57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P22 Mackinac Pro Book"/>
              </a:rPr>
              <a:t>Used the </a:t>
            </a:r>
            <a:r>
              <a:rPr lang="en-US" dirty="0">
                <a:ea typeface="P22 Mackinac Pro Book"/>
              </a:rPr>
              <a:t>DAP book</a:t>
            </a:r>
            <a:r>
              <a:rPr lang="en-US">
                <a:ea typeface="P22 Mackinac Pro Book"/>
              </a:rPr>
              <a:t> in various ways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32C50-31C8-B1A0-A326-22D8C12F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pic>
        <p:nvPicPr>
          <p:cNvPr id="205" name="Picture 204" descr="A colorful cubes with letters on them&#10;&#10;Description automatically generated">
            <a:extLst>
              <a:ext uri="{FF2B5EF4-FFF2-40B4-BE49-F238E27FC236}">
                <a16:creationId xmlns:a16="http://schemas.microsoft.com/office/drawing/2014/main" id="{A2D70AB8-322A-E320-8573-D0A0F7561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4490" y="54522"/>
            <a:ext cx="2438400" cy="12573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7210FA-C6A9-1A59-A82F-ADE89686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164329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3F24F9-6F9B-AE57-577D-A6B73B5D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775" y="2594299"/>
            <a:ext cx="10077062" cy="3894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Proxima Nova"/>
              </a:rPr>
              <a:t>Unpacking the Position Statement:</a:t>
            </a: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r>
              <a:rPr lang="en-US" dirty="0">
                <a:solidFill>
                  <a:srgbClr val="006648"/>
                </a:solidFill>
                <a:cs typeface="Proxima Nova"/>
              </a:rPr>
              <a:t>Core Considerations – commonality, individuality, context</a:t>
            </a:r>
            <a:endParaRPr lang="en-US" b="1" dirty="0">
              <a:solidFill>
                <a:srgbClr val="006648"/>
              </a:solidFill>
              <a:cs typeface="Proxima Nova"/>
            </a:endParaRP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r>
              <a:rPr lang="en-US" dirty="0">
                <a:solidFill>
                  <a:srgbClr val="006648"/>
                </a:solidFill>
                <a:cs typeface="Proxima Nova"/>
              </a:rPr>
              <a:t>Guidelines for DAP in practice</a:t>
            </a: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r>
              <a:rPr lang="en-US" dirty="0">
                <a:solidFill>
                  <a:srgbClr val="006648"/>
                </a:solidFill>
                <a:cs typeface="Proxima Nova"/>
              </a:rPr>
              <a:t>Principles of DAP</a:t>
            </a: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endParaRPr lang="en-US" dirty="0">
              <a:solidFill>
                <a:srgbClr val="006648"/>
              </a:solidFill>
              <a:cs typeface="Proxima Nova"/>
            </a:endParaRPr>
          </a:p>
          <a:p>
            <a:pPr lvl="1"/>
            <a:endParaRPr lang="en-US" dirty="0">
              <a:cs typeface="Proxima Nov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01BAB8-E2E3-6960-E6DC-B9EFA11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P22 Mackinac Pro Book"/>
              </a:rPr>
              <a:t>ECEE 2301: Integrated Curriculum in Early Childhood Education </a:t>
            </a:r>
            <a:r>
              <a:rPr lang="en-US" sz="2000" dirty="0">
                <a:ea typeface="P22 Mackinac Pro Book"/>
              </a:rPr>
              <a:t>(Sophomore fall semester)</a:t>
            </a:r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5EED-1710-64D0-2590-3CEF840C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788D5-C7C6-0128-7BD5-649DF941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University Zanesville</a:t>
            </a:r>
          </a:p>
        </p:txBody>
      </p:sp>
    </p:spTree>
    <p:extLst>
      <p:ext uri="{BB962C8B-B14F-4D97-AF65-F5344CB8AC3E}">
        <p14:creationId xmlns:p14="http://schemas.microsoft.com/office/powerpoint/2010/main" val="2607018407"/>
      </p:ext>
    </p:extLst>
  </p:cSld>
  <p:clrMapOvr>
    <a:masterClrMapping/>
  </p:clrMapOvr>
</p:sld>
</file>

<file path=ppt/theme/theme1.xml><?xml version="1.0" encoding="utf-8"?>
<a:theme xmlns:a="http://schemas.openxmlformats.org/drawingml/2006/main" name="Forever OHIO - Dark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E8E2D9A7-67EA-CE4B-BF5B-C4EC48EA6BC7}"/>
    </a:ext>
  </a:extLst>
</a:theme>
</file>

<file path=ppt/theme/theme2.xml><?xml version="1.0" encoding="utf-8"?>
<a:theme xmlns:a="http://schemas.openxmlformats.org/drawingml/2006/main" name="Forever OHIO - Light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DADA01F0-A89A-CD4F-A6F8-B5B34E2DC3D8}"/>
    </a:ext>
  </a:extLst>
</a:theme>
</file>

<file path=ppt/theme/theme3.xml><?xml version="1.0" encoding="utf-8"?>
<a:theme xmlns:a="http://schemas.openxmlformats.org/drawingml/2006/main" name="Cutler Dark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E8E2D9A7-67EA-CE4B-BF5B-C4EC48EA6BC7}"/>
    </a:ext>
  </a:extLst>
</a:theme>
</file>

<file path=ppt/theme/theme4.xml><?xml version="1.0" encoding="utf-8"?>
<a:theme xmlns:a="http://schemas.openxmlformats.org/drawingml/2006/main" name="Cutler Light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08172613-8834-5B4A-8532-6F9723108CE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28302D91E1042A2787C8087A23928" ma:contentTypeVersion="2" ma:contentTypeDescription="Create a new document." ma:contentTypeScope="" ma:versionID="1bc3453157f5248ef394415bdd34e7ba">
  <xsd:schema xmlns:xsd="http://www.w3.org/2001/XMLSchema" xmlns:xs="http://www.w3.org/2001/XMLSchema" xmlns:p="http://schemas.microsoft.com/office/2006/metadata/properties" xmlns:ns2="d22edd1e-0214-4897-b854-9234fbe73a61" targetNamespace="http://schemas.microsoft.com/office/2006/metadata/properties" ma:root="true" ma:fieldsID="4c15346c65038b6e0eef184534d2a456" ns2:_="">
    <xsd:import namespace="d22edd1e-0214-4897-b854-9234fbe73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edd1e-0214-4897-b854-9234fbe73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7DA566-1CB3-4DDD-B396-34981ACF5B81}">
  <ds:schemaRefs>
    <ds:schemaRef ds:uri="d22edd1e-0214-4897-b854-9234fbe73a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E099C3-F8B3-4B49-87CB-DF1D1A7E7ECB}">
  <ds:schemaRefs>
    <ds:schemaRef ds:uri="d22edd1e-0214-4897-b854-9234fbe73a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D5BEC5-7293-436C-858B-75E6BF322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951</Words>
  <Application>Microsoft Office PowerPoint</Application>
  <PresentationFormat>Widescreen</PresentationFormat>
  <Paragraphs>155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Proxima Nova</vt:lpstr>
      <vt:lpstr>Arial</vt:lpstr>
      <vt:lpstr>Calibri</vt:lpstr>
      <vt:lpstr>P22 Mackinac Pro Book</vt:lpstr>
      <vt:lpstr>Cavolini</vt:lpstr>
      <vt:lpstr>P22 Mackinac Pro Medium</vt:lpstr>
      <vt:lpstr>Forever OHIO - Dark</vt:lpstr>
      <vt:lpstr>Forever OHIO - Light</vt:lpstr>
      <vt:lpstr>Cutler Dark</vt:lpstr>
      <vt:lpstr>Cutler Light</vt:lpstr>
      <vt:lpstr>Embedding Developmentally Appropriate Practice  Across Elementary Education Coursework</vt:lpstr>
      <vt:lpstr>https://tinyurl.com/octeodap23 </vt:lpstr>
      <vt:lpstr>Session Outcomes</vt:lpstr>
      <vt:lpstr>PowerPoint Presentation</vt:lpstr>
      <vt:lpstr>PowerPoint Presentation</vt:lpstr>
      <vt:lpstr>PowerPoint Presentation</vt:lpstr>
      <vt:lpstr>PowerPoint Presentation</vt:lpstr>
      <vt:lpstr>Used the DAP book in various ways</vt:lpstr>
      <vt:lpstr>ECEE 2301: Integrated Curriculum in Early Childhood Education (Sophomore fall semester)</vt:lpstr>
      <vt:lpstr>ECEE 2301: Integrated Curriculum in Early Childhood Education (Sophomore fall semester)</vt:lpstr>
      <vt:lpstr>Pre/Post Snapshot</vt:lpstr>
      <vt:lpstr>PowerPoint Presentation</vt:lpstr>
      <vt:lpstr>PowerPoint Presentation</vt:lpstr>
      <vt:lpstr>ECEE 4500: Principles and Practice of Curriculum in Early Childhood and Elementary Education (Senior fall semester)</vt:lpstr>
      <vt:lpstr>Guided Discussion DAP Ch. 10</vt:lpstr>
      <vt:lpstr>PowerPoint Presentation</vt:lpstr>
      <vt:lpstr>PowerPoint Presentation</vt:lpstr>
      <vt:lpstr>Discussion</vt:lpstr>
      <vt:lpstr>Links to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Harden, Aaron</dc:creator>
  <cp:lastModifiedBy>Klatt, Sheri (klattsn)</cp:lastModifiedBy>
  <cp:revision>3</cp:revision>
  <dcterms:created xsi:type="dcterms:W3CDTF">2021-05-05T16:47:15Z</dcterms:created>
  <dcterms:modified xsi:type="dcterms:W3CDTF">2023-10-11T13:47:28Z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0x01010077528302D91E1042A2787C8087A23928</vt:lpwstr>
  </property>
</Properties>
</file>